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77" r:id="rId6"/>
    <p:sldId id="272" r:id="rId7"/>
    <p:sldId id="266" r:id="rId8"/>
    <p:sldId id="273" r:id="rId9"/>
    <p:sldId id="263" r:id="rId10"/>
    <p:sldId id="26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2548" y="1787703"/>
            <a:ext cx="6996700" cy="172226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2548" y="3602038"/>
            <a:ext cx="69967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48790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030" y="2414427"/>
            <a:ext cx="6549419" cy="2148048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207-7A81-4737-8BB1-F773A1644F8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61D-2BA4-460C-B7B9-A3AAE34D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LAPORAN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400" b="1" dirty="0">
                <a:solidFill>
                  <a:schemeClr val="accent5"/>
                </a:solidFill>
              </a:rPr>
              <a:t>Survei Kepuasan Masyarakat (SKM)</a:t>
            </a:r>
            <a:endParaRPr lang="en-US" sz="2400" b="1" dirty="0">
              <a:solidFill>
                <a:schemeClr val="accent5"/>
              </a:solidFill>
            </a:endParaRPr>
          </a:p>
          <a:p>
            <a:pPr algn="ctr"/>
            <a:r>
              <a:rPr lang="id-ID" sz="2400" b="1" dirty="0">
                <a:solidFill>
                  <a:schemeClr val="accent5"/>
                </a:solidFill>
              </a:rPr>
              <a:t>PERPUSTAKAAN UNIVERSITAS GADJAH MADA </a:t>
            </a:r>
            <a:endParaRPr lang="en-US" sz="2400" b="1" dirty="0">
              <a:solidFill>
                <a:schemeClr val="accent5"/>
              </a:solidFill>
            </a:endParaRPr>
          </a:p>
          <a:p>
            <a:pPr algn="ctr"/>
            <a:r>
              <a:rPr lang="en-ID" sz="3200" b="1" dirty="0" smtClean="0">
                <a:solidFill>
                  <a:schemeClr val="accent5"/>
                </a:solidFill>
              </a:rPr>
              <a:t>2022</a:t>
            </a:r>
            <a:endParaRPr lang="en-US" sz="3200" b="1" dirty="0">
              <a:solidFill>
                <a:schemeClr val="accent5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04819"/>
              </p:ext>
            </p:extLst>
          </p:nvPr>
        </p:nvGraphicFramePr>
        <p:xfrm>
          <a:off x="846156" y="1782181"/>
          <a:ext cx="10282508" cy="39251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5029"/>
                <a:gridCol w="6309361"/>
                <a:gridCol w="1451813"/>
                <a:gridCol w="1156305"/>
              </a:tblGrid>
              <a:tr h="3747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id-ID" sz="1800" b="1" baseline="0" dirty="0" smtClean="0">
                          <a:effectLst/>
                          <a:latin typeface="+mn-lt"/>
                          <a:ea typeface="+mn-ea"/>
                        </a:rPr>
                        <a:t> Unsur pelayanan dengan nilai tertinggi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750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Nilai Rata-rata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Mutu Pelyanan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59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smtClean="0">
                          <a:effectLst/>
                        </a:rPr>
                        <a:t>U2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Kemanfaatan sumber daya elektronik/digital (jurnal/database elektronik) yang disediakan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3,58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Sangat Baik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0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smtClean="0">
                          <a:effectLst/>
                        </a:rPr>
                        <a:t>U8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</a:rPr>
                        <a:t>Kesopanan petugas memberikan layanan perpustakaan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3,47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Baik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6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U12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Keseluruhan layanan Perpustakaan UGM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 smtClean="0">
                          <a:effectLst/>
                        </a:rPr>
                        <a:t>3,45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Baik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1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062" y="1455782"/>
            <a:ext cx="6549419" cy="2148048"/>
          </a:xfrm>
        </p:spPr>
        <p:txBody>
          <a:bodyPr>
            <a:normAutofit/>
          </a:bodyPr>
          <a:lstStyle/>
          <a:p>
            <a:r>
              <a:rPr lang="en-ID" sz="5400" dirty="0" err="1" smtClean="0"/>
              <a:t>Terima</a:t>
            </a:r>
            <a:r>
              <a:rPr lang="en-ID" sz="5400" dirty="0" smtClean="0"/>
              <a:t> </a:t>
            </a:r>
            <a:r>
              <a:rPr lang="en-ID" sz="5400" dirty="0" err="1" smtClean="0"/>
              <a:t>Kasih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10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3651"/>
            <a:ext cx="5181600" cy="4250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1800" b="1" dirty="0" err="1" smtClean="0"/>
              <a:t>Latar</a:t>
            </a:r>
            <a:r>
              <a:rPr lang="en-ID" sz="1800" b="1" dirty="0" smtClean="0"/>
              <a:t> </a:t>
            </a:r>
            <a:r>
              <a:rPr lang="en-ID" sz="1800" b="1" dirty="0" err="1" smtClean="0"/>
              <a:t>Belakang</a:t>
            </a:r>
            <a:endParaRPr lang="en-ID" sz="1800" b="1" dirty="0" smtClean="0"/>
          </a:p>
          <a:p>
            <a:pPr lvl="0"/>
            <a:r>
              <a:rPr lang="id-ID" sz="1800" dirty="0" smtClean="0"/>
              <a:t>Peraturan Menteri Negara Pendayagunaan Aparatur Negara dan Reformasi Birokrasi RI, No. 14 Tahun 2017 tentang Pedoman Penyusunan Survei Kepuasan Masyarakat Unit Penyelenggara Pelayanan Publik </a:t>
            </a:r>
            <a:endParaRPr lang="en-ID" sz="1800" dirty="0" smtClean="0"/>
          </a:p>
          <a:p>
            <a:r>
              <a:rPr lang="id-ID" sz="1800" dirty="0"/>
              <a:t>Peraturan Menteri Negara Pendayagunaan Aparatur Negara, </a:t>
            </a:r>
            <a:r>
              <a:rPr lang="sv-SE" sz="1800" dirty="0"/>
              <a:t>Nomor 17 Tahun 2017 tentang Pedoman Penilaian Kinerja Unit Penyelenggara Pelayanan Publik </a:t>
            </a:r>
            <a:endParaRPr lang="id-ID" sz="1800" dirty="0"/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25332"/>
            <a:ext cx="5181600" cy="5385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1800" b="1" dirty="0" err="1" smtClean="0"/>
              <a:t>Tujuan</a:t>
            </a:r>
            <a:endParaRPr lang="en-ID" sz="1800" b="1" dirty="0" smtClean="0"/>
          </a:p>
          <a:p>
            <a:pPr marL="0" indent="0">
              <a:buNone/>
            </a:pPr>
            <a:r>
              <a:rPr lang="id-ID" sz="1800" dirty="0"/>
              <a:t>Survei ini bertujuan untuk mengukur tingkat kepuasan masyarakat sebagai pengguna layanan dan dalam upaya meningkatkan kualitas penyelenggaraan layanan Perpustakaan UGM</a:t>
            </a:r>
            <a:r>
              <a:rPr lang="id-ID" sz="1800" dirty="0" smtClean="0"/>
              <a:t>.</a:t>
            </a:r>
            <a:endParaRPr lang="en-ID" sz="1800" dirty="0" smtClean="0"/>
          </a:p>
          <a:p>
            <a:pPr marL="0" indent="0">
              <a:buNone/>
            </a:pPr>
            <a:r>
              <a:rPr lang="en-ID" sz="1800" b="1" dirty="0" err="1" smtClean="0"/>
              <a:t>Sasaran</a:t>
            </a:r>
            <a:endParaRPr lang="en-ID" sz="1800" b="1" dirty="0"/>
          </a:p>
          <a:p>
            <a:pPr lvl="0"/>
            <a:r>
              <a:rPr lang="id-ID" sz="1800" dirty="0"/>
              <a:t>Mendorong pemustaka </a:t>
            </a:r>
            <a:r>
              <a:rPr lang="en-ID" sz="1800" dirty="0" smtClean="0"/>
              <a:t> </a:t>
            </a:r>
            <a:r>
              <a:rPr lang="en-ID" sz="1800" dirty="0" err="1"/>
              <a:t>s</a:t>
            </a:r>
            <a:r>
              <a:rPr lang="en-ID" sz="1800" dirty="0" err="1" smtClean="0"/>
              <a:t>ivitas</a:t>
            </a:r>
            <a:r>
              <a:rPr lang="en-ID" sz="1800" dirty="0" smtClean="0"/>
              <a:t> UGM </a:t>
            </a:r>
            <a:r>
              <a:rPr lang="id-ID" sz="1800" dirty="0" smtClean="0"/>
              <a:t>untuk </a:t>
            </a:r>
            <a:r>
              <a:rPr lang="id-ID" sz="1800" dirty="0"/>
              <a:t>menilai kinerja </a:t>
            </a:r>
            <a:r>
              <a:rPr lang="id-ID" sz="1800" dirty="0" smtClean="0"/>
              <a:t>penyelenggara</a:t>
            </a:r>
            <a:r>
              <a:rPr lang="en-ID" sz="1800" dirty="0" smtClean="0"/>
              <a:t>an</a:t>
            </a:r>
            <a:r>
              <a:rPr lang="id-ID" sz="1800" dirty="0" smtClean="0"/>
              <a:t> pelayanan</a:t>
            </a:r>
            <a:r>
              <a:rPr lang="en-ID" sz="1800" dirty="0" smtClean="0"/>
              <a:t> </a:t>
            </a:r>
            <a:r>
              <a:rPr lang="en-ID" sz="1800" dirty="0" err="1" smtClean="0"/>
              <a:t>Perpustakaan</a:t>
            </a:r>
            <a:r>
              <a:rPr lang="en-ID" sz="1800" dirty="0" smtClean="0"/>
              <a:t> UGM</a:t>
            </a:r>
            <a:r>
              <a:rPr lang="id-ID" sz="1800" dirty="0" smtClean="0"/>
              <a:t>.</a:t>
            </a:r>
            <a:endParaRPr lang="en-US" sz="1800" dirty="0"/>
          </a:p>
          <a:p>
            <a:pPr lvl="0"/>
            <a:r>
              <a:rPr lang="id-ID" sz="1800" dirty="0"/>
              <a:t>Mendorong Perpustakaan UGM sebagai penyelenggara layanan untuk meningkatkan kualitas layanan pada pemustaka.</a:t>
            </a:r>
            <a:endParaRPr lang="en-US" sz="1800" dirty="0"/>
          </a:p>
          <a:p>
            <a:pPr lvl="0"/>
            <a:r>
              <a:rPr lang="id-ID" sz="1800" dirty="0"/>
              <a:t>Mendorong Perpustakaan UGM untuk mengembangkan inovasi layanan pada pemustaka</a:t>
            </a:r>
            <a:r>
              <a:rPr lang="id-ID" sz="1800" dirty="0" smtClean="0"/>
              <a:t>.</a:t>
            </a:r>
            <a:endParaRPr lang="en-ID" sz="1800" dirty="0" smtClean="0"/>
          </a:p>
          <a:p>
            <a:pPr lvl="0"/>
            <a:r>
              <a:rPr lang="en-US" sz="1800" dirty="0" err="1"/>
              <a:t>Mengukur</a:t>
            </a:r>
            <a:r>
              <a:rPr lang="en-US" sz="1800" dirty="0"/>
              <a:t> </a:t>
            </a:r>
            <a:r>
              <a:rPr lang="en-US" sz="1800" dirty="0" err="1"/>
              <a:t>kecenderungan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kepuasan</a:t>
            </a:r>
            <a:r>
              <a:rPr lang="en-US" sz="1800" dirty="0"/>
              <a:t> </a:t>
            </a:r>
            <a:r>
              <a:rPr lang="en-US" sz="1800" dirty="0" err="1" smtClean="0"/>
              <a:t>pemustaka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pelayanan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Perpustakaan</a:t>
            </a:r>
            <a:r>
              <a:rPr lang="en-US" sz="1800" dirty="0" smtClean="0"/>
              <a:t> UGM</a:t>
            </a:r>
            <a:endParaRPr lang="en-US" sz="1800" dirty="0"/>
          </a:p>
          <a:p>
            <a:pPr marL="0" indent="0">
              <a:buNone/>
            </a:pPr>
            <a:endParaRPr lang="en-ID" sz="1800" dirty="0" smtClean="0"/>
          </a:p>
          <a:p>
            <a:pPr marL="0" indent="0">
              <a:buNone/>
            </a:pPr>
            <a:endParaRPr lang="en-ID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46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Jadwal</a:t>
            </a:r>
            <a:r>
              <a:rPr lang="en-ID" dirty="0" smtClean="0"/>
              <a:t> </a:t>
            </a:r>
            <a:r>
              <a:rPr lang="en-ID" dirty="0" err="1" smtClean="0"/>
              <a:t>Pelaksanaan</a:t>
            </a:r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4342636" y="-91972"/>
            <a:ext cx="18267614" cy="64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2539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Jadwal Survei  Kepuasan Masyarakat (SKM)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62167"/>
              </p:ext>
            </p:extLst>
          </p:nvPr>
        </p:nvGraphicFramePr>
        <p:xfrm>
          <a:off x="1072452" y="2065869"/>
          <a:ext cx="10281356" cy="328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134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  <a:gridCol w="418334"/>
              </a:tblGrid>
              <a:tr h="310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effectLst/>
                        </a:rPr>
                        <a:t>KEGIATAN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 smtClean="0">
                          <a:effectLst/>
                        </a:rPr>
                        <a:t>Juli </a:t>
                      </a:r>
                      <a:r>
                        <a:rPr lang="id-ID" sz="1800" b="1" u="none" strike="noStrike" dirty="0" smtClean="0">
                          <a:effectLst/>
                        </a:rPr>
                        <a:t>202</a:t>
                      </a:r>
                      <a:r>
                        <a:rPr lang="en-ID" sz="1800" b="1" u="none" strike="noStrike" dirty="0" smtClean="0">
                          <a:effectLst/>
                        </a:rPr>
                        <a:t>2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 smtClean="0">
                          <a:effectLst/>
                        </a:rPr>
                        <a:t>Agustus </a:t>
                      </a:r>
                      <a:r>
                        <a:rPr lang="id-ID" sz="1800" b="1" u="none" strike="noStrike" dirty="0" smtClean="0">
                          <a:effectLst/>
                        </a:rPr>
                        <a:t>202</a:t>
                      </a:r>
                      <a:r>
                        <a:rPr lang="en-ID" sz="1800" b="1" u="none" strike="noStrike" dirty="0" smtClean="0">
                          <a:effectLst/>
                        </a:rPr>
                        <a:t>2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effectLst/>
                        </a:rPr>
                        <a:t>September </a:t>
                      </a:r>
                      <a:r>
                        <a:rPr lang="id-ID" sz="1800" b="1" u="none" strike="noStrike" dirty="0" smtClean="0">
                          <a:effectLst/>
                        </a:rPr>
                        <a:t>202</a:t>
                      </a:r>
                      <a:r>
                        <a:rPr lang="en-ID" sz="1800" b="1" u="none" strike="noStrike" dirty="0" smtClean="0">
                          <a:effectLst/>
                        </a:rPr>
                        <a:t>2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 smtClean="0">
                          <a:effectLst/>
                        </a:rPr>
                        <a:t>Oktober </a:t>
                      </a:r>
                      <a:r>
                        <a:rPr lang="id-ID" sz="1800" b="1" u="none" strike="noStrike" dirty="0" smtClean="0">
                          <a:effectLst/>
                        </a:rPr>
                        <a:t>202</a:t>
                      </a:r>
                      <a:r>
                        <a:rPr lang="en-ID" sz="1800" b="1" u="none" strike="noStrike" dirty="0" smtClean="0">
                          <a:effectLst/>
                        </a:rPr>
                        <a:t>2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029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M3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M4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M5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M1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M2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M3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M4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M5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M1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M2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M3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M4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M5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M1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M2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M3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M4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u="none" strike="noStrike" dirty="0">
                          <a:effectLst/>
                        </a:rPr>
                        <a:t>M5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1029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id-ID" sz="1800" u="none" strike="noStrike" dirty="0">
                          <a:effectLst/>
                        </a:rPr>
                        <a:t>Persiapan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29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id-ID" sz="1800" u="none" strike="noStrike" dirty="0">
                          <a:effectLst/>
                        </a:rPr>
                        <a:t>Desain instrumen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29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id-ID" sz="1800" u="none" strike="noStrike" dirty="0">
                          <a:effectLst/>
                        </a:rPr>
                        <a:t>Pengambilan data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u="none" strike="noStrike" dirty="0" smtClean="0">
                          <a:effectLst/>
                        </a:rPr>
                        <a:t> </a:t>
                      </a:r>
                      <a:endParaRPr lang="id-ID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51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id-ID" sz="1800" u="none" strike="noStrike" dirty="0">
                          <a:effectLst/>
                        </a:rPr>
                        <a:t>Pengolahan data dan analisis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205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id-ID" sz="1800" u="none" strike="noStrike" dirty="0" smtClean="0">
                          <a:effectLst/>
                        </a:rPr>
                        <a:t>P</a:t>
                      </a:r>
                      <a:r>
                        <a:rPr lang="es-ES" sz="1800" u="none" strike="noStrike" dirty="0" err="1" smtClean="0">
                          <a:effectLst/>
                        </a:rPr>
                        <a:t>elaporan</a:t>
                      </a:r>
                      <a:r>
                        <a:rPr lang="es-E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800" u="none" strike="noStrike" dirty="0" smtClean="0">
                          <a:effectLst/>
                        </a:rPr>
                        <a:t>dan </a:t>
                      </a:r>
                      <a:r>
                        <a:rPr lang="es-ES" sz="1800" u="none" strike="noStrike" dirty="0" err="1" smtClean="0">
                          <a:effectLst/>
                        </a:rPr>
                        <a:t>pengesahan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>
                          <a:effectLst/>
                        </a:rPr>
                        <a:t> 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0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Tentang</a:t>
            </a:r>
            <a:r>
              <a:rPr lang="en-ID" dirty="0" smtClean="0"/>
              <a:t> </a:t>
            </a:r>
            <a:r>
              <a:rPr lang="en-ID" dirty="0" err="1" smtClean="0"/>
              <a:t>survei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/>
              <a:t>Kuesioner survei yang digunakan dibagi menjadi </a:t>
            </a:r>
            <a:r>
              <a:rPr lang="en-ID" b="1" dirty="0"/>
              <a:t>t</a:t>
            </a:r>
            <a:r>
              <a:rPr lang="id-ID" b="1" dirty="0" smtClean="0"/>
              <a:t>iga </a:t>
            </a:r>
            <a:r>
              <a:rPr lang="id-ID" b="1" dirty="0"/>
              <a:t>bagian, yaitu: </a:t>
            </a:r>
            <a:endParaRPr lang="en-US" b="1" dirty="0"/>
          </a:p>
          <a:p>
            <a:r>
              <a:rPr lang="id-ID" dirty="0"/>
              <a:t>Bagian I: Identitas responden meliputi email, instagram, status akademik, jenjang studi, program Studi, fakultas/Sekolah/Lembaga.</a:t>
            </a:r>
            <a:endParaRPr lang="en-US" dirty="0"/>
          </a:p>
          <a:p>
            <a:r>
              <a:rPr lang="id-ID" dirty="0"/>
              <a:t>Bagian II: terdiri dari </a:t>
            </a:r>
            <a:r>
              <a:rPr lang="en-ID" dirty="0" smtClean="0"/>
              <a:t>12</a:t>
            </a:r>
            <a:r>
              <a:rPr lang="id-ID" dirty="0" smtClean="0"/>
              <a:t> </a:t>
            </a:r>
            <a:r>
              <a:rPr lang="id-ID" dirty="0"/>
              <a:t>pertanyaan mencakup aksesibilitas, konten, layanan, fasilitas layanan, petugas, dan prosedur layanan.</a:t>
            </a:r>
            <a:endParaRPr lang="en-US" dirty="0"/>
          </a:p>
          <a:p>
            <a:r>
              <a:rPr lang="id-ID" dirty="0"/>
              <a:t>Bagian III: saran terbuka dari responden.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37137"/>
            <a:ext cx="5181600" cy="3639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/>
              <a:t>Responden survei </a:t>
            </a:r>
            <a:r>
              <a:rPr lang="id-ID" dirty="0"/>
              <a:t>adalah pemustaka dari sivitas UGM yang memanfaatkan layanan secara daring </a:t>
            </a:r>
            <a:r>
              <a:rPr lang="en-ID" dirty="0" err="1" smtClean="0"/>
              <a:t>maupun</a:t>
            </a:r>
            <a:r>
              <a:rPr lang="en-ID" dirty="0" smtClean="0"/>
              <a:t> luring </a:t>
            </a:r>
            <a:r>
              <a:rPr lang="id-ID" dirty="0" smtClean="0"/>
              <a:t>melalui </a:t>
            </a:r>
            <a:r>
              <a:rPr lang="id-ID" dirty="0"/>
              <a:t>laman </a:t>
            </a:r>
            <a:r>
              <a:rPr lang="id-ID" i="1" dirty="0"/>
              <a:t>website</a:t>
            </a:r>
            <a:r>
              <a:rPr lang="id-ID" dirty="0"/>
              <a:t> Perpustakaan UGM, dan mendapatkan tautan survei dari </a:t>
            </a:r>
            <a:r>
              <a:rPr lang="id-ID" i="1" dirty="0"/>
              <a:t>broadcast </a:t>
            </a:r>
            <a:r>
              <a:rPr lang="id-ID" dirty="0"/>
              <a:t> email, banner SKM di </a:t>
            </a:r>
            <a:r>
              <a:rPr lang="id-ID" i="1" dirty="0"/>
              <a:t>website</a:t>
            </a:r>
            <a:r>
              <a:rPr lang="id-ID" dirty="0"/>
              <a:t>, instagram, dan twitter Perpustakaan UGM.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Responden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350" t="25371" r="16646" b="9940"/>
          <a:stretch/>
        </p:blipFill>
        <p:spPr>
          <a:xfrm>
            <a:off x="838199" y="1777285"/>
            <a:ext cx="5343659" cy="426290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1007" t="25382" r="23757" b="9632"/>
          <a:stretch/>
        </p:blipFill>
        <p:spPr>
          <a:xfrm>
            <a:off x="6172200" y="1690688"/>
            <a:ext cx="51816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71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Aspek yang diukur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565068"/>
              </p:ext>
            </p:extLst>
          </p:nvPr>
        </p:nvGraphicFramePr>
        <p:xfrm>
          <a:off x="581892" y="1686679"/>
          <a:ext cx="9546222" cy="4567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969"/>
                <a:gridCol w="2424681"/>
                <a:gridCol w="6145572"/>
              </a:tblGrid>
              <a:tr h="336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No.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Aspek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Keterangan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4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Persyaratan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Syarat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harus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dipenuhi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pengurusan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suatu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jenis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baik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persyaraatan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teknis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maupun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administratif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70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Sistem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Mekanisme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Prosedur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</a:rPr>
                        <a:t>Tata cara </a:t>
                      </a:r>
                      <a:r>
                        <a:rPr lang="es-ES" sz="1400" u="none" strike="noStrike" dirty="0" err="1">
                          <a:effectLst/>
                        </a:rPr>
                        <a:t>pelayanan</a:t>
                      </a:r>
                      <a:r>
                        <a:rPr lang="es-ES" sz="1400" u="none" strike="noStrike" dirty="0">
                          <a:effectLst/>
                        </a:rPr>
                        <a:t> yang </a:t>
                      </a:r>
                      <a:r>
                        <a:rPr lang="es-ES" sz="1400" u="none" strike="noStrike" dirty="0" err="1">
                          <a:effectLst/>
                        </a:rPr>
                        <a:t>dibakukan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bagi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pemberi</a:t>
                      </a:r>
                      <a:r>
                        <a:rPr lang="es-ES" sz="1400" u="none" strike="noStrike" dirty="0">
                          <a:effectLst/>
                        </a:rPr>
                        <a:t> dan </a:t>
                      </a:r>
                      <a:r>
                        <a:rPr lang="es-ES" sz="1400" u="none" strike="noStrike" dirty="0" err="1">
                          <a:effectLst/>
                        </a:rPr>
                        <a:t>penerima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pelayanan</a:t>
                      </a:r>
                      <a:r>
                        <a:rPr lang="es-ES" sz="1400" u="none" strike="noStrike" dirty="0">
                          <a:effectLst/>
                        </a:rPr>
                        <a:t>, </a:t>
                      </a:r>
                      <a:r>
                        <a:rPr lang="es-ES" sz="1400" u="none" strike="noStrike" dirty="0" err="1">
                          <a:effectLst/>
                        </a:rPr>
                        <a:t>termasuk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pengaduan</a:t>
                      </a:r>
                      <a:r>
                        <a:rPr lang="es-ES" sz="1400" u="none" strike="noStrike" dirty="0">
                          <a:effectLst/>
                        </a:rPr>
                        <a:t>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9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Waktu Penyelesaian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Jangka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diperlukan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menyelesaikan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</a:rPr>
                        <a:t> proses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jenis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1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Produk Spesifikasi Jenis Pelayanan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Hasil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diberikan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diterima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ketentuan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telah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ditetapkan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43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Kompetensi Pelaksana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Kemampuan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harus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dimiliki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oleh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pelaksana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meliputi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pengetahuan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keahlian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keterampilan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pengalaman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50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Perilaku Pelaksana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Sikap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memberikan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91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Penanganan Pengaduan, Saran dan Masukan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Tata </a:t>
                      </a:r>
                      <a:r>
                        <a:rPr lang="en-US" sz="1400" u="none" strike="noStrike" dirty="0" err="1">
                          <a:effectLst/>
                        </a:rPr>
                        <a:t>cara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pelaksanaan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penanganan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pengaduan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tindak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lanjut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3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Sarana dan prasarana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Segala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sesuatu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dapat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dipakai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sebagai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mencapai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maksud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tujuan</a:t>
                      </a:r>
                      <a:r>
                        <a:rPr lang="en-US" sz="1400" u="none" strike="noStrike" dirty="0">
                          <a:effectLst/>
                        </a:rPr>
                        <a:t>. </a:t>
                      </a:r>
                      <a:r>
                        <a:rPr lang="en-US" sz="1400" u="none" strike="noStrike" dirty="0" err="1">
                          <a:effectLst/>
                        </a:rPr>
                        <a:t>Prasarana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adalah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segala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sesuatu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merupakan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penunjang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utama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terselenggaranya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suatu</a:t>
                      </a:r>
                      <a:r>
                        <a:rPr lang="en-US" sz="1400" u="none" strike="noStrike" dirty="0">
                          <a:effectLst/>
                        </a:rPr>
                        <a:t> proses (</a:t>
                      </a:r>
                      <a:r>
                        <a:rPr lang="en-US" sz="1400" u="none" strike="noStrike" dirty="0" err="1">
                          <a:effectLst/>
                        </a:rPr>
                        <a:t>usaha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pembangunan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proyek</a:t>
                      </a:r>
                      <a:r>
                        <a:rPr lang="en-US" sz="1400" u="none" strike="noStrike" dirty="0">
                          <a:effectLst/>
                        </a:rPr>
                        <a:t>).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84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Indeks survei kepuasan masyarakat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22493"/>
              </p:ext>
            </p:extLst>
          </p:nvPr>
        </p:nvGraphicFramePr>
        <p:xfrm>
          <a:off x="1099751" y="1690689"/>
          <a:ext cx="8625017" cy="35856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927"/>
                <a:gridCol w="1780466"/>
                <a:gridCol w="1935928"/>
                <a:gridCol w="2085088"/>
                <a:gridCol w="1637608"/>
              </a:tblGrid>
              <a:tr h="1403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Nilai Persepsi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Nilai </a:t>
                      </a:r>
                      <a:r>
                        <a:rPr lang="id-ID" sz="2000" dirty="0" smtClean="0">
                          <a:effectLst/>
                        </a:rPr>
                        <a:t>Interval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(NI)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Nilai Interval Konversi (NIK)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Mutu Pelayanan (x)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Kinerja Unit Pelayanan (y)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5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1,00 -  </a:t>
                      </a:r>
                      <a:r>
                        <a:rPr lang="id-ID" sz="2000" dirty="0" smtClean="0">
                          <a:effectLst/>
                        </a:rPr>
                        <a:t>2,59</a:t>
                      </a:r>
                      <a:r>
                        <a:rPr lang="en-ID" sz="2000" dirty="0" smtClean="0">
                          <a:effectLst/>
                        </a:rPr>
                        <a:t>96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25,00 – 64,99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Tidak Baik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5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2,60 - 3,064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66,00 – 76,60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Kurang Baik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5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3,0644 - 3,532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76,61 – 88,30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Baik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5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3,5324  - 4,00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88,31 – 100,00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>
                          <a:effectLst/>
                        </a:rPr>
                        <a:t>Sangat Baik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61209" y="5455227"/>
            <a:ext cx="6120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/>
              <a:t>Sumber: PermenPANRB No. 14 Tahun 2017</a:t>
            </a:r>
            <a:endParaRPr lang="id-ID" sz="1100" b="1" dirty="0"/>
          </a:p>
        </p:txBody>
      </p:sp>
    </p:spTree>
    <p:extLst>
      <p:ext uri="{BB962C8B-B14F-4D97-AF65-F5344CB8AC3E}">
        <p14:creationId xmlns:p14="http://schemas.microsoft.com/office/powerpoint/2010/main" val="22634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Survei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8218051" y="105489"/>
            <a:ext cx="404810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Sumber: Data survei yang diolah (Perpustakaan UGM, 2021)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260339"/>
              </p:ext>
            </p:extLst>
          </p:nvPr>
        </p:nvGraphicFramePr>
        <p:xfrm>
          <a:off x="1033673" y="1601604"/>
          <a:ext cx="9899371" cy="4623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920"/>
                <a:gridCol w="4267701"/>
                <a:gridCol w="1285161"/>
                <a:gridCol w="1527642"/>
                <a:gridCol w="1654947"/>
              </a:tblGrid>
              <a:tr h="73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UNSUR PELAYANAN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Jml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Nilai</a:t>
                      </a:r>
                      <a:r>
                        <a:rPr lang="en-US" sz="1100" u="none" strike="noStrike" dirty="0">
                          <a:effectLst/>
                        </a:rPr>
                        <a:t> per </a:t>
                      </a:r>
                      <a:r>
                        <a:rPr lang="en-US" sz="1100" u="none" strike="noStrike" dirty="0" err="1">
                          <a:effectLst/>
                        </a:rPr>
                        <a:t>unsur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NILAI  UNSUR PELAYANAN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NILAI  INDEKS UNIT PELAYANAN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Akses koleksi sumberdaya elektronik/digital di Perpustakaan UGM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3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Kemanfaatan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sumber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daya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elektronik</a:t>
                      </a:r>
                      <a:r>
                        <a:rPr lang="en-US" sz="1100" u="none" strike="noStrike" dirty="0">
                          <a:effectLst/>
                        </a:rPr>
                        <a:t>/digital (</a:t>
                      </a:r>
                      <a:r>
                        <a:rPr lang="en-US" sz="1100" u="none" strike="noStrike" dirty="0" err="1">
                          <a:effectLst/>
                        </a:rPr>
                        <a:t>jurnal</a:t>
                      </a:r>
                      <a:r>
                        <a:rPr lang="en-US" sz="1100" u="none" strike="noStrike" dirty="0">
                          <a:effectLst/>
                        </a:rPr>
                        <a:t>/database </a:t>
                      </a:r>
                      <a:r>
                        <a:rPr lang="en-US" sz="1100" u="none" strike="noStrike" dirty="0" err="1">
                          <a:effectLst/>
                        </a:rPr>
                        <a:t>elektronik</a:t>
                      </a:r>
                      <a:r>
                        <a:rPr lang="en-US" sz="1100" u="none" strike="noStrike" dirty="0">
                          <a:effectLst/>
                        </a:rPr>
                        <a:t>) yang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disediakan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Perpustakaan</a:t>
                      </a:r>
                      <a:r>
                        <a:rPr lang="en-US" sz="1100" u="none" strike="noStrike" dirty="0" smtClean="0">
                          <a:effectLst/>
                        </a:rPr>
                        <a:t> UGM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3,58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Informasi yang ada di web Perpustakaan UGM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3,24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Kemanfaatan keseluruhan website Perpustakaan UGM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8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Fasilitas pendukung layanan luring (ruang belajar, ruang diskusi, mushola, toilet, kantin, gazebo)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Keberadaan media sosial Perpustakaan UGM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Kecepatan petugas merespon permintaan layanan perpustakaan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Kesopanan petugas memberikan layanan perpustakaan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8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Penanganan petugas dalam memberi solusi terhadap permasalahan terkait layanan perpustakaan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3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Kemudahan kebijakan layanan daring (penelusuran literatur, karya akhir mahasiswa, peminjaman dan pengembalian buku, dll.)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8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Kemudahan persyaratan untuk mendapatkan layanan perpustakaan UGM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U12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Keseluruhan layanan Perpustakaan UGM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0,29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54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1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NILAI  INTERVAL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3,35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1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NILAI KONVERSI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83,80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1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MUTU  PELAYANAN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4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KINERJA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1376"/>
            <a:ext cx="10515600" cy="951471"/>
          </a:xfrm>
        </p:spPr>
        <p:txBody>
          <a:bodyPr>
            <a:normAutofit fontScale="90000"/>
          </a:bodyPr>
          <a:lstStyle/>
          <a:p>
            <a:pPr lvl="0"/>
            <a:r>
              <a:rPr lang="id-ID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id-ID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id-ID" sz="2200" b="1" dirty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id-ID" sz="2200" b="1" dirty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id-ID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id-ID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id-ID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Skor </a:t>
            </a:r>
            <a:r>
              <a:rPr lang="id-ID" sz="2200" b="1" dirty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(Indeks) Kepuasan </a:t>
            </a:r>
            <a:r>
              <a:rPr lang="en-ID" sz="2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Masyarakat</a:t>
            </a:r>
            <a:r>
              <a:rPr lang="id-ID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id-ID" sz="2200" b="1" dirty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Perpustakaan </a:t>
            </a:r>
            <a:r>
              <a:rPr lang="id-ID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UGM tahun </a:t>
            </a:r>
            <a:r>
              <a:rPr lang="en-ID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2022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429066"/>
              </p:ext>
            </p:extLst>
          </p:nvPr>
        </p:nvGraphicFramePr>
        <p:xfrm>
          <a:off x="1898074" y="2427110"/>
          <a:ext cx="7166904" cy="1136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759"/>
                <a:gridCol w="2245760"/>
                <a:gridCol w="3020385"/>
              </a:tblGrid>
              <a:tr h="568486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Konversi IKM</a:t>
                      </a:r>
                      <a:endParaRPr lang="id-ID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Mutu Pelayanan</a:t>
                      </a:r>
                      <a:endParaRPr lang="id-ID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Kinerja Unit Pelayanan</a:t>
                      </a:r>
                      <a:endParaRPr lang="id-ID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56848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 smtClean="0">
                          <a:effectLst/>
                        </a:rPr>
                        <a:t>83,80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B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Baik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9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766</Words>
  <Application>Microsoft Office PowerPoint</Application>
  <PresentationFormat>Widescreen</PresentationFormat>
  <Paragraphs>319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Segoe UI</vt:lpstr>
      <vt:lpstr>Segoe UI Light</vt:lpstr>
      <vt:lpstr>Times New Roman</vt:lpstr>
      <vt:lpstr>Office Theme</vt:lpstr>
      <vt:lpstr>LAPORAN</vt:lpstr>
      <vt:lpstr>PENDAHULUAN</vt:lpstr>
      <vt:lpstr>Jadwal Pelaksanaan</vt:lpstr>
      <vt:lpstr>Tentang survei</vt:lpstr>
      <vt:lpstr>Responden</vt:lpstr>
      <vt:lpstr>Aspek yang diukur</vt:lpstr>
      <vt:lpstr>Indeks survei kepuasan masyarakat </vt:lpstr>
      <vt:lpstr>Hasil Survei</vt:lpstr>
      <vt:lpstr>   Skor (Indeks) Kepuasan Masyarakat Perpustakaan UGM tahun 2022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Microsoft account</cp:lastModifiedBy>
  <cp:revision>70</cp:revision>
  <dcterms:created xsi:type="dcterms:W3CDTF">2018-05-08T06:50:11Z</dcterms:created>
  <dcterms:modified xsi:type="dcterms:W3CDTF">2023-06-19T08:14:45Z</dcterms:modified>
</cp:coreProperties>
</file>